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coursera.org/" TargetMode="External"/><Relationship Id="rId4" Type="http://schemas.openxmlformats.org/officeDocument/2006/relationships/hyperlink" Target="https://www.udacity.com/" TargetMode="External"/><Relationship Id="rId5" Type="http://schemas.openxmlformats.org/officeDocument/2006/relationships/hyperlink" Target="https://www.udacity.com/" TargetMode="External"/><Relationship Id="rId6" Type="http://schemas.openxmlformats.org/officeDocument/2006/relationships/hyperlink" Target="https://www.codecademy.com/" TargetMode="External"/><Relationship Id="rId7" Type="http://schemas.openxmlformats.org/officeDocument/2006/relationships/hyperlink" Target="http://pythontutor.com/" TargetMode="External"/><Relationship Id="rId8" Type="http://schemas.openxmlformats.org/officeDocument/2006/relationships/hyperlink" Target="https://docs.python.org/3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youtube.com/watch?v=kZpRUB1DaHI" TargetMode="External"/><Relationship Id="rId4" Type="http://schemas.openxmlformats.org/officeDocument/2006/relationships/image" Target="../media/image05.jpg"/><Relationship Id="rId5" Type="http://schemas.openxmlformats.org/officeDocument/2006/relationships/image" Target="../media/image0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7.png"/><Relationship Id="rId5" Type="http://schemas.openxmlformats.org/officeDocument/2006/relationships/image" Target="../media/image0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Relationship Id="rId4" Type="http://schemas.openxmlformats.org/officeDocument/2006/relationships/image" Target="../media/image00.png"/><Relationship Id="rId5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ALGOR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-GB"/>
              <a:t>hodina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Anaconda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Distribuce pythonu, která obsahuje mnoho užitečných knihoven a nástrojů pro vědu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Nástroj conda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conda create --name {{mojeProstredi}} python=3.5   -- vytvoří virtuální prostředí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conda env list  -- zobrazí všechny vytvořené virtuální prostředí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conda install jupyter  --nainstaluje knihovnu jupyter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activate {{mojeProstredi}} --aktivuje virtualni prostredi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Odkazy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3"/>
              </a:rPr>
              <a:t>Coursera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4"/>
              </a:rPr>
              <a:t>U</a:t>
            </a:r>
            <a:r>
              <a:rPr lang="en-GB" u="sng">
                <a:solidFill>
                  <a:schemeClr val="hlink"/>
                </a:solidFill>
                <a:hlinkClick r:id="rId5"/>
              </a:rPr>
              <a:t>dacity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6"/>
              </a:rPr>
              <a:t>CodeAcademy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7"/>
              </a:rPr>
              <a:t>PythonTutor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8"/>
              </a:rPr>
              <a:t>Dokumentace pythonu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Motivace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Automatizace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-GB"/>
              <a:t>Charakteristická vlastnost programátora: lenost</a:t>
            </a:r>
          </a:p>
          <a:p>
            <a:pPr indent="-304800" lvl="1" marL="914400" rtl="0">
              <a:lnSpc>
                <a:spcPct val="200000"/>
              </a:lnSpc>
              <a:spcBef>
                <a:spcPts val="0"/>
              </a:spcBef>
              <a:spcAft>
                <a:spcPts val="1100"/>
              </a:spcAft>
              <a:buClr>
                <a:srgbClr val="434343"/>
              </a:buClr>
              <a:buSzPct val="100000"/>
            </a:pPr>
            <a:r>
              <a:rPr i="1" lang="en-GB" sz="1200">
                <a:solidFill>
                  <a:srgbClr val="434343"/>
                </a:solidFill>
                <a:highlight>
                  <a:srgbClr val="FFFFFF"/>
                </a:highlight>
              </a:rPr>
              <a:t>“I choose a lazy person to do a hard job. Because a lazy person will find an easy way to do it.” Bill Gates</a:t>
            </a:r>
          </a:p>
          <a:p>
            <a:pPr indent="-304800" lvl="1" marL="914400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Clr>
                <a:srgbClr val="434343"/>
              </a:buClr>
              <a:buSzPct val="100000"/>
              <a:buFont typeface="Merriweather"/>
            </a:pPr>
            <a:r>
              <a:rPr i="1" lang="en-GB" sz="1200">
                <a:solidFill>
                  <a:srgbClr val="434343"/>
                </a:solidFill>
                <a:highlight>
                  <a:srgbClr val="FFFFFF"/>
                </a:highlight>
              </a:rPr>
              <a:t>“Whenever there is a hard job to be done I assign it to a lazy man; he is sure to find an easy way of doing it.” Walter Chrysler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Osobní příběh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2293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Původní vzdělání 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průmyslový design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53200" y="1451125"/>
            <a:ext cx="4707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Užitečnost počítačové grafiky</a:t>
            </a:r>
          </a:p>
          <a:p>
            <a:pPr indent="-228600" lvl="0" marL="457200">
              <a:spcBef>
                <a:spcPts val="0"/>
              </a:spcBef>
            </a:pPr>
            <a:r>
              <a:rPr lang="en-GB" u="sng">
                <a:solidFill>
                  <a:schemeClr val="hlink"/>
                </a:solidFill>
                <a:hlinkClick r:id="rId3"/>
              </a:rPr>
              <a:t>Animace</a:t>
            </a:r>
            <a:r>
              <a:rPr lang="en-GB"/>
              <a:t> </a:t>
            </a:r>
          </a:p>
        </p:txBody>
      </p:sp>
      <p:pic>
        <p:nvPicPr>
          <p:cNvPr descr="audiCar.jpg"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6387" y="0"/>
            <a:ext cx="3857624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792825"/>
            <a:ext cx="4008699" cy="235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2708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Historie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92020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Leibniz, Boole, Babbage, Ada Lovelace (cca 1820)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Význam slova computer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Calculator vs computer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450" y="1580075"/>
            <a:ext cx="5592350" cy="35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5024" y="-36150"/>
            <a:ext cx="2728975" cy="1535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758074"/>
            <a:ext cx="1660422" cy="238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Historie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30. Léta - vakuové trubice, řešení algebraických rovnic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40. Léta - ENIAC, Alan Turing - turingův stroj (hledání procedůry, která rozhodne, zda je daná úloha řešitelná)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Pokud pro daný problém existuje tato rozhodovací procedůra, tak tento program může být vyřešen pomocí idealizovaného turingova stroje.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Univerzalita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John von Neumann - spojil si že turingův stroj může být implementován pomocí stroje jako byl ENIAC = &gt; 1948 EDVAC (von Neumannova architektura)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Tranzistor 1947 (zesilovač, přepínač) - miniaturizace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Moore 1965 - Mooreův zákon (výkon se zdvojnásobuje každých 18 měsíců)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Proč binární soustava?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Dnes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v jednom čipu je p</a:t>
            </a:r>
            <a:r>
              <a:rPr lang="en-GB"/>
              <a:t>očet tranzistorů v řádech miliard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Současná velikost tranzistoru 14nm (cca 30 atomů)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Frekvence procesoru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FLOPS =  floating point operations per second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Problém s kvantovými jevy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Grafický procesor - cca 1TFLOPS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Programovací jazyky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436150" y="1094400"/>
            <a:ext cx="3894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Assembly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Python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Statické a dynamické typování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Interpretované a kompilované jazyky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5597" y="70247"/>
            <a:ext cx="2975475" cy="192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0125" y="2120849"/>
            <a:ext cx="2316874" cy="302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0624" y="2782449"/>
            <a:ext cx="2806774" cy="13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Python výhody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178975" y="1177350"/>
            <a:ext cx="4334100" cy="3772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Velmi snadno pochopitelný a čitelný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Ideální k vysvětlování programovacích konceptů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Neskutečně velká uživatelská základna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Knihovny pro jakoukoliv aplikaci, kterou si dokážete představit</a:t>
            </a:r>
          </a:p>
          <a:p>
            <a:pPr indent="-228600" lvl="0" marL="457200">
              <a:spcBef>
                <a:spcPts val="0"/>
              </a:spcBef>
            </a:pPr>
            <a:r>
              <a:rPr lang="en-GB"/>
              <a:t>Nejoblíbenější jazyk ve vědě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9425" y="1237575"/>
            <a:ext cx="4334100" cy="32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Systém knihoven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6142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Python obsahuje mnoho vestavěných knihoven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Ostatní je třeba stáhnout a nainstalovat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Pro nekompatibilitu knihoven se používají virtuální prostředí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V současnosti se používají 2 hlavní verze pythonu, python 2.x a 3.x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200" y="1304475"/>
            <a:ext cx="2000250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